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3"/>
  </p:notesMasterIdLst>
  <p:sldIdLst>
    <p:sldId id="256" r:id="rId2"/>
    <p:sldId id="789" r:id="rId3"/>
    <p:sldId id="790" r:id="rId4"/>
    <p:sldId id="791" r:id="rId5"/>
    <p:sldId id="792" r:id="rId6"/>
    <p:sldId id="793" r:id="rId7"/>
    <p:sldId id="794" r:id="rId8"/>
    <p:sldId id="795" r:id="rId9"/>
    <p:sldId id="796" r:id="rId10"/>
    <p:sldId id="797" r:id="rId11"/>
    <p:sldId id="798" r:id="rId12"/>
    <p:sldId id="799" r:id="rId13"/>
    <p:sldId id="800" r:id="rId14"/>
    <p:sldId id="801" r:id="rId15"/>
    <p:sldId id="802" r:id="rId16"/>
    <p:sldId id="804" r:id="rId17"/>
    <p:sldId id="805" r:id="rId18"/>
    <p:sldId id="806" r:id="rId19"/>
    <p:sldId id="807" r:id="rId20"/>
    <p:sldId id="808" r:id="rId21"/>
    <p:sldId id="774" r:id="rId2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006600"/>
    <a:srgbClr val="33CC33"/>
    <a:srgbClr val="33CCCC"/>
    <a:srgbClr val="009999"/>
    <a:srgbClr val="003399"/>
    <a:srgbClr val="CCCCFF"/>
    <a:srgbClr val="99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330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fld id="{560D5761-5515-42F8-886D-D66CCD1781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333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CD38337-D174-4249-A2BD-7A6D9886D982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0077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26C57-4976-4B9B-91EB-CA3CB2490E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459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54A9C-F3B6-43C6-A5EB-2FAEAEC1D4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3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94FF2-EDDB-460F-9263-12F0CCBF0E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54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EB1B2-04F3-49E5-8610-F7D75490C4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01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C0ABC-BB5A-4316-853C-EA1E1370B4B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910812" y="0"/>
            <a:ext cx="2218786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i="0" cap="none" spc="0" baseline="0" dirty="0" smtClean="0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</a:rPr>
              <a:t>CUPT QA</a:t>
            </a:r>
            <a:endParaRPr lang="en-US" sz="4000" b="0" i="0" cap="none" spc="0" baseline="0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00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89D95A-7ACA-4AF5-BA2D-55CA0C1D2B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5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06906" cy="2833777"/>
          </a:xfrm>
        </p:spPr>
        <p:txBody>
          <a:bodyPr/>
          <a:lstStyle>
            <a:lvl1pPr>
              <a:defRPr sz="2400" b="1">
                <a:solidFill>
                  <a:srgbClr val="006600"/>
                </a:solidFill>
              </a:defRPr>
            </a:lvl1pPr>
            <a:lvl2pPr>
              <a:defRPr sz="2000">
                <a:solidFill>
                  <a:srgbClr val="006600"/>
                </a:solidFill>
              </a:defRPr>
            </a:lvl2pPr>
            <a:lvl3pPr>
              <a:defRPr sz="1800">
                <a:solidFill>
                  <a:srgbClr val="006600"/>
                </a:solidFill>
              </a:defRPr>
            </a:lvl3pPr>
            <a:lvl4pPr>
              <a:defRPr sz="1600">
                <a:solidFill>
                  <a:srgbClr val="006600"/>
                </a:solidFill>
              </a:defRPr>
            </a:lvl4pPr>
            <a:lvl5pPr>
              <a:defRPr sz="1600">
                <a:solidFill>
                  <a:srgbClr val="0066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433977"/>
            <a:ext cx="7806906" cy="1692186"/>
          </a:xfrm>
        </p:spPr>
        <p:txBody>
          <a:bodyPr/>
          <a:lstStyle>
            <a:lvl1pPr>
              <a:defRPr sz="2400" b="1">
                <a:solidFill>
                  <a:srgbClr val="FF0000"/>
                </a:solidFill>
              </a:defRPr>
            </a:lvl1pPr>
            <a:lvl2pPr>
              <a:defRPr sz="20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600">
                <a:solidFill>
                  <a:srgbClr val="FF0000"/>
                </a:solidFill>
              </a:defRPr>
            </a:lvl4pPr>
            <a:lvl5pPr>
              <a:defRPr sz="1600">
                <a:solidFill>
                  <a:srgbClr val="FF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46850"/>
            <a:ext cx="2133600" cy="2952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13513"/>
            <a:ext cx="2895600" cy="371475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63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06A35739-ABBD-4595-98AF-002152087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52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53AAA-793B-40EF-87F8-53C21364F7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07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27205-6520-412B-BE9C-0B8129C0E0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78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CCD29-9C2B-48EF-8C63-3343F1B0F7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1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062639-BFC2-4682-92DD-DF55619606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53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3AC55-8EBA-47A6-B0C5-576E51387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76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375400"/>
            <a:ext cx="9144000" cy="482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Myriad Pro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Myriad Pro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4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75401"/>
            <a:ext cx="213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tx1"/>
                </a:solidFill>
                <a:latin typeface="Myriad Pro" pitchFamily="34" charset="0"/>
                <a:cs typeface="+mn-cs"/>
              </a:defRPr>
            </a:lvl1pPr>
          </a:lstStyle>
          <a:p>
            <a:fld id="{CBC84663-13A7-4521-9D4C-06ADA43B0B4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448093" y="6245225"/>
            <a:ext cx="2218786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i="0" cap="none" spc="0" baseline="0" dirty="0" smtClean="0">
                <a:ln w="22225">
                  <a:solidFill>
                    <a:srgbClr val="996600"/>
                  </a:solidFill>
                  <a:prstDash val="solid"/>
                </a:ln>
                <a:solidFill>
                  <a:srgbClr val="99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</a:rPr>
              <a:t>CUPT QA</a:t>
            </a:r>
            <a:endParaRPr lang="en-US" sz="4000" b="0" i="0" cap="none" spc="0" baseline="0" dirty="0">
              <a:ln w="22225">
                <a:solidFill>
                  <a:srgbClr val="996600"/>
                </a:solidFill>
                <a:prstDash val="solid"/>
              </a:ln>
              <a:solidFill>
                <a:srgbClr val="99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4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H SarabunPSK" panose="020B0500040200020003" pitchFamily="34" charset="-34"/>
          <a:ea typeface="ＭＳ Ｐゴシック" charset="0"/>
          <a:cs typeface="TH SarabunPSK" panose="020B0500040200020003" pitchFamily="34" charset="-34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yriad Pro" pitchFamily="34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yriad Pro" pitchFamily="34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yriad Pro" pitchFamily="34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yriad Pro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TH SarabunPSK" panose="020B0500040200020003" pitchFamily="34" charset="-34"/>
          <a:ea typeface="ＭＳ Ｐゴシック" charset="0"/>
          <a:cs typeface="TH SarabunPSK" panose="020B0500040200020003" pitchFamily="34" charset="-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H SarabunPSK" panose="020B0500040200020003" pitchFamily="34" charset="-34"/>
          <a:ea typeface="Arial" charset="0"/>
          <a:cs typeface="TH SarabunPSK" panose="020B0500040200020003" pitchFamily="34" charset="-34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TH SarabunPSK" panose="020B0500040200020003" pitchFamily="34" charset="-34"/>
          <a:ea typeface="Arial" charset="0"/>
          <a:cs typeface="TH SarabunPSK" panose="020B0500040200020003" pitchFamily="34" charset="-34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H SarabunPSK" panose="020B0500040200020003" pitchFamily="34" charset="-34"/>
          <a:ea typeface="Arial" charset="0"/>
          <a:cs typeface="TH SarabunPSK" panose="020B0500040200020003" pitchFamily="34" charset="-34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TH SarabunPSK" panose="020B0500040200020003" pitchFamily="34" charset="-34"/>
          <a:ea typeface="Arial" charset="0"/>
          <a:cs typeface="TH SarabunPSK" panose="020B0500040200020003" pitchFamily="34" charset="-34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9964B2C-2868-44D3-A008-DD51B4B65457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1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47663"/>
            <a:ext cx="9143999" cy="3863975"/>
          </a:xfrm>
        </p:spPr>
        <p:txBody>
          <a:bodyPr/>
          <a:lstStyle/>
          <a:p>
            <a:pPr algn="ctr" eaLnBrk="1" hangingPunct="1"/>
            <a:r>
              <a:rPr lang="en-GB" altLang="en-US" sz="3600" dirty="0" smtClean="0">
                <a:ea typeface="ＭＳ Ｐゴシック" pitchFamily="34" charset="-128"/>
              </a:rPr>
              <a:t/>
            </a:r>
            <a:br>
              <a:rPr lang="en-GB" altLang="en-US" sz="3600" dirty="0" smtClean="0">
                <a:ea typeface="ＭＳ Ｐゴシック" pitchFamily="34" charset="-128"/>
              </a:rPr>
            </a:br>
            <a:r>
              <a:rPr lang="th-TH" altLang="en-US" sz="4000" dirty="0" smtClean="0">
                <a:solidFill>
                  <a:schemeClr val="accent2"/>
                </a:solidFill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ผลการประเมินเบื้องต้น ระดับคณะ/สถาบัน</a:t>
            </a:r>
            <a:r>
              <a:rPr lang="en-GB" altLang="en-US" sz="3600" dirty="0" smtClean="0">
                <a:solidFill>
                  <a:schemeClr val="accent2"/>
                </a:solidFill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/>
            </a:r>
            <a:br>
              <a:rPr lang="en-GB" altLang="en-US" sz="3600" dirty="0" smtClean="0">
                <a:solidFill>
                  <a:schemeClr val="accent2"/>
                </a:solidFill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</a:br>
            <a:r>
              <a:rPr lang="th-TH" altLang="en-US" sz="3600" dirty="0" smtClean="0">
                <a:solidFill>
                  <a:schemeClr val="accent2"/>
                </a:solidFill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ชื่อคณะ และ/หรือ</a:t>
            </a:r>
            <a:r>
              <a:rPr lang="en-GB" altLang="en-US" sz="3600" dirty="0" smtClean="0">
                <a:solidFill>
                  <a:schemeClr val="accent2"/>
                </a:solidFill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/>
            </a:r>
            <a:br>
              <a:rPr lang="en-GB" altLang="en-US" sz="3600" dirty="0" smtClean="0">
                <a:solidFill>
                  <a:schemeClr val="accent2"/>
                </a:solidFill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</a:br>
            <a:r>
              <a:rPr lang="th-TH" altLang="en-US" sz="3600" dirty="0" smtClean="0">
                <a:solidFill>
                  <a:schemeClr val="accent2"/>
                </a:solidFill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ชื่อสถาบัน</a:t>
            </a:r>
            <a:r>
              <a:rPr lang="en-GB" altLang="en-US" sz="3600" dirty="0" smtClean="0">
                <a:solidFill>
                  <a:schemeClr val="accent2"/>
                </a:solidFill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/>
            </a:r>
            <a:br>
              <a:rPr lang="en-GB" altLang="en-US" sz="3600" dirty="0" smtClean="0">
                <a:solidFill>
                  <a:schemeClr val="accent2"/>
                </a:solidFill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</a:br>
            <a:r>
              <a:rPr lang="en-GB" altLang="en-US" sz="3600" dirty="0" smtClean="0">
                <a:solidFill>
                  <a:schemeClr val="accent2"/>
                </a:solidFill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/>
            </a:r>
            <a:br>
              <a:rPr lang="en-GB" altLang="en-US" sz="3600" dirty="0" smtClean="0">
                <a:solidFill>
                  <a:schemeClr val="accent2"/>
                </a:solidFill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</a:br>
            <a:r>
              <a:rPr lang="th-TH" altLang="en-US" sz="2800" dirty="0" smtClean="0">
                <a:solidFill>
                  <a:schemeClr val="accent2"/>
                </a:solidFill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วันที่</a:t>
            </a:r>
            <a:endParaRPr lang="en-US" altLang="en-US" sz="3600" dirty="0" smtClean="0">
              <a:solidFill>
                <a:schemeClr val="accent2"/>
              </a:solidFill>
              <a:latin typeface="TH Sarabun New" panose="020B0500040200020003" pitchFamily="34" charset="-34"/>
              <a:ea typeface="ＭＳ Ｐゴシック" pitchFamily="34" charset="-128"/>
              <a:cs typeface="TH Sarabun New" panose="020B0500040200020003" pitchFamily="34" charset="-34"/>
            </a:endParaRPr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0" y="4177330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ผู้ประเมิน</a:t>
            </a:r>
            <a:r>
              <a:rPr lang="en-US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en-US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ชื่อผู้ประเมิน</a:t>
            </a:r>
            <a:r>
              <a:rPr lang="en-US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1, </a:t>
            </a:r>
            <a:r>
              <a:rPr lang="th-TH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หน่วยงานของผู้ประเมิน</a:t>
            </a:r>
            <a:r>
              <a:rPr lang="en-US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1</a:t>
            </a:r>
            <a:r>
              <a:rPr lang="en-US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en-US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ชื่อผู้ประเมิน</a:t>
            </a:r>
            <a:r>
              <a:rPr lang="en-US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2, </a:t>
            </a:r>
            <a:r>
              <a:rPr lang="th-TH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หน่วยงานของผู้ประเมิน</a:t>
            </a:r>
            <a:r>
              <a:rPr lang="en-US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2</a:t>
            </a:r>
            <a:r>
              <a:rPr lang="th-TH" alt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alt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</a:t>
            </a:r>
            <a:r>
              <a:rPr lang="th-TH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ผู้ประเมิน</a:t>
            </a:r>
            <a:r>
              <a:rPr lang="en-US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3</a:t>
            </a:r>
            <a:r>
              <a:rPr lang="en-US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, </a:t>
            </a:r>
            <a:r>
              <a:rPr lang="th-TH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หน่วยงานของผู้ประเมิน</a:t>
            </a:r>
            <a:r>
              <a:rPr lang="en-US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3</a:t>
            </a:r>
            <a:r>
              <a:rPr lang="th-TH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</a:t>
            </a:r>
            <a:r>
              <a:rPr lang="th-TH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ผู้ประเมิน</a:t>
            </a:r>
            <a:r>
              <a:rPr lang="en-US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4, </a:t>
            </a:r>
            <a:r>
              <a:rPr lang="th-TH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หน่วยงาน</a:t>
            </a:r>
            <a:r>
              <a:rPr lang="th-TH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ของผู้ประเมิน</a:t>
            </a:r>
            <a:r>
              <a:rPr lang="en-US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4</a:t>
            </a:r>
            <a:r>
              <a:rPr lang="th-TH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</a:t>
            </a:r>
            <a:r>
              <a:rPr lang="th-TH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ผู้ประเมิน</a:t>
            </a:r>
            <a:r>
              <a:rPr lang="en-US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5, </a:t>
            </a:r>
            <a:r>
              <a:rPr lang="th-TH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หน่วยงานของผู้ประเมิน</a:t>
            </a:r>
            <a:r>
              <a:rPr lang="en-US" altLang="en-US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5</a:t>
            </a:r>
            <a:endParaRPr lang="en-US" alt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SimSun"/>
                <a:cs typeface="TH SarabunPSK"/>
              </a:rPr>
              <a:t>C.8 </a:t>
            </a:r>
            <a:r>
              <a:rPr lang="th-TH" dirty="0" smtClean="0">
                <a:ea typeface="SimSun"/>
                <a:cs typeface="TH SarabunPSK"/>
              </a:rPr>
              <a:t>การ</a:t>
            </a:r>
            <a:r>
              <a:rPr lang="th-TH" dirty="0">
                <a:ea typeface="SimSun"/>
                <a:cs typeface="TH SarabunPSK"/>
              </a:rPr>
              <a:t>บริหารและจัดการของผู้บริหารมหาวิทยาลัย</a:t>
            </a:r>
            <a:endParaRPr lang="en-US" sz="3200" dirty="0">
              <a:effectLst/>
              <a:latin typeface="TH Sarabun New" panose="020B0500040200020003" pitchFamily="34" charset="-34"/>
              <a:ea typeface="Times New Roman"/>
              <a:cs typeface="TH Sarabun New" panose="020B0500040200020003" pitchFamily="34" charset="-34"/>
            </a:endParaRP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CE5B1DA-C8EC-45C0-BD8D-906BBFB08F0F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10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SimSun"/>
                <a:cs typeface="TH SarabunPSK"/>
              </a:rPr>
              <a:t>C.9 </a:t>
            </a:r>
            <a:r>
              <a:rPr lang="th-TH" dirty="0" smtClean="0">
                <a:ea typeface="SimSun"/>
                <a:cs typeface="TH SarabunPSK"/>
              </a:rPr>
              <a:t>ผล</a:t>
            </a:r>
            <a:r>
              <a:rPr lang="th-TH" dirty="0">
                <a:ea typeface="SimSun"/>
                <a:cs typeface="TH SarabunPSK"/>
              </a:rPr>
              <a:t>การบริหารและจัดการของผู้บริหารคณะ/สถาบัน</a:t>
            </a:r>
            <a:endParaRPr lang="en-US" dirty="0">
              <a:effectLst/>
              <a:latin typeface="TH Sarabun New" panose="020B0500040200020003" pitchFamily="34" charset="-34"/>
              <a:ea typeface="Times New Roman"/>
              <a:cs typeface="TH Sarabun New" panose="020B0500040200020003" pitchFamily="34" charset="-34"/>
            </a:endParaRP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47475C2-37A9-4D17-A940-AB2CE91D5FE1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11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SimSun"/>
                <a:cs typeface="TH SarabunPSK"/>
              </a:rPr>
              <a:t>C.10 </a:t>
            </a:r>
            <a:r>
              <a:rPr lang="th-TH" dirty="0" smtClean="0">
                <a:ea typeface="SimSun"/>
                <a:cs typeface="TH SarabunPSK"/>
              </a:rPr>
              <a:t>บุคลากรได้รับการพัฒนา</a:t>
            </a:r>
            <a:endParaRPr lang="en-US" dirty="0">
              <a:effectLst/>
              <a:latin typeface="TH Sarabun New" panose="020B0500040200020003" pitchFamily="34" charset="-34"/>
              <a:ea typeface="Times New Roman"/>
              <a:cs typeface="TH Sarabun New" panose="020B0500040200020003" pitchFamily="34" charset="-34"/>
            </a:endParaRP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08C1A44-9DA3-48E0-86E7-FA126BEABDEA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12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SimSun"/>
                <a:cs typeface="TH SarabunPSK"/>
              </a:rPr>
              <a:t>C.11 </a:t>
            </a:r>
            <a:r>
              <a:rPr lang="th-TH" dirty="0" smtClean="0">
                <a:ea typeface="SimSun"/>
                <a:cs typeface="TH SarabunPSK"/>
              </a:rPr>
              <a:t>ข้อมูล</a:t>
            </a:r>
            <a:r>
              <a:rPr lang="th-TH" dirty="0">
                <a:ea typeface="SimSun"/>
                <a:cs typeface="TH SarabunPSK"/>
              </a:rPr>
              <a:t>ป้อนกลับจากผู้มีส่วนได้ส่วนเสีย </a:t>
            </a:r>
            <a:endParaRPr lang="en-US" sz="3200" dirty="0">
              <a:effectLst/>
              <a:latin typeface="TH Sarabun New" panose="020B0500040200020003" pitchFamily="34" charset="-34"/>
              <a:ea typeface="Times New Roman"/>
              <a:cs typeface="TH Sarabun New" panose="020B0500040200020003" pitchFamily="34" charset="-34"/>
            </a:endParaRP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9DB69F6-770F-42F2-893E-1DD07C3A89F1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13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SimSun"/>
                <a:cs typeface="TH SarabunPSK"/>
              </a:rPr>
              <a:t>C.12</a:t>
            </a:r>
            <a:r>
              <a:rPr lang="th-TH" dirty="0" smtClean="0">
                <a:ea typeface="SimSun"/>
                <a:cs typeface="TH SarabunPSK"/>
              </a:rPr>
              <a:t> </a:t>
            </a:r>
            <a:r>
              <a:rPr lang="th-TH" dirty="0" smtClean="0"/>
              <a:t>การ</a:t>
            </a:r>
            <a:r>
              <a:rPr lang="th-TH" dirty="0"/>
              <a:t>ส่งเสริมสนับสนุนศิลปะและวัฒนธรรม</a:t>
            </a:r>
            <a:endParaRPr lang="en-US" sz="3200" dirty="0">
              <a:effectLst/>
              <a:latin typeface="TH Sarabun New" panose="020B0500040200020003" pitchFamily="34" charset="-34"/>
              <a:ea typeface="Times New Roman"/>
              <a:cs typeface="TH Sarabun New" panose="020B0500040200020003" pitchFamily="34" charset="-34"/>
            </a:endParaRP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0DDA396-85A1-4623-B577-3F08D811DDF3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14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SimSun"/>
                <a:cs typeface="TH SarabunPSK"/>
              </a:rPr>
              <a:t>C.13 </a:t>
            </a:r>
            <a:r>
              <a:rPr lang="th-TH" dirty="0" smtClean="0">
                <a:solidFill>
                  <a:srgbClr val="000000"/>
                </a:solidFill>
                <a:latin typeface="TH Sarabun New" panose="020B0500040200020003" pitchFamily="34" charset="-34"/>
                <a:ea typeface="DejaVu Sans"/>
                <a:cs typeface="TH Sarabun New" panose="020B0500040200020003" pitchFamily="34" charset="-34"/>
              </a:rPr>
              <a:t>การ</a:t>
            </a:r>
            <a:r>
              <a:rPr lang="th-TH" dirty="0">
                <a:solidFill>
                  <a:srgbClr val="000000"/>
                </a:solidFill>
                <a:latin typeface="TH Sarabun New" panose="020B0500040200020003" pitchFamily="34" charset="-34"/>
                <a:ea typeface="DejaVu Sans"/>
                <a:cs typeface="TH Sarabun New" panose="020B0500040200020003" pitchFamily="34" charset="-34"/>
              </a:rPr>
              <a:t>บริการวิชาการแก่สังคมของคณะและสถาบัน</a:t>
            </a:r>
            <a:endParaRPr lang="en-US" dirty="0">
              <a:effectLst/>
              <a:latin typeface="TH Sarabun New" panose="020B0500040200020003" pitchFamily="34" charset="-34"/>
              <a:ea typeface="Times New Roman"/>
              <a:cs typeface="TH Sarabun New" panose="020B0500040200020003" pitchFamily="34" charset="-34"/>
            </a:endParaRP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7338F41-9778-444E-B3B1-01490C20B12C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15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SimSun"/>
                <a:cs typeface="TH SarabunPSK"/>
              </a:rPr>
              <a:t>S.1</a:t>
            </a:r>
            <a:endParaRPr lang="en-US" dirty="0">
              <a:effectLst/>
              <a:latin typeface="TH Sarabun New" panose="020B0500040200020003" pitchFamily="34" charset="-34"/>
              <a:ea typeface="Times New Roman"/>
              <a:cs typeface="TH Sarabun New" panose="020B0500040200020003" pitchFamily="34" charset="-34"/>
            </a:endParaRP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55AB4FD-4A3D-4F0B-9554-26F8169A26A8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16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SimSun"/>
                <a:cs typeface="TH SarabunPSK"/>
              </a:rPr>
              <a:t>S.2</a:t>
            </a:r>
            <a:endParaRPr lang="en-US" dirty="0">
              <a:effectLst/>
              <a:latin typeface="TH Sarabun New" panose="020B0500040200020003" pitchFamily="34" charset="-34"/>
              <a:ea typeface="Times New Roman"/>
              <a:cs typeface="TH Sarabun New" panose="020B0500040200020003" pitchFamily="34" charset="-34"/>
            </a:endParaRP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55AB4FD-4A3D-4F0B-9554-26F8169A26A8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17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5252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SimSun"/>
                <a:cs typeface="TH SarabunPSK"/>
              </a:rPr>
              <a:t>S.3</a:t>
            </a:r>
            <a:endParaRPr lang="en-US" dirty="0">
              <a:effectLst/>
              <a:latin typeface="TH Sarabun New" panose="020B0500040200020003" pitchFamily="34" charset="-34"/>
              <a:ea typeface="Times New Roman"/>
              <a:cs typeface="TH Sarabun New" panose="020B0500040200020003" pitchFamily="34" charset="-34"/>
            </a:endParaRP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55AB4FD-4A3D-4F0B-9554-26F8169A26A8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18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198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SimSun"/>
                <a:cs typeface="TH SarabunPSK"/>
              </a:rPr>
              <a:t>S.4</a:t>
            </a:r>
            <a:endParaRPr lang="en-US" dirty="0">
              <a:effectLst/>
              <a:latin typeface="TH Sarabun New" panose="020B0500040200020003" pitchFamily="34" charset="-34"/>
              <a:ea typeface="Times New Roman"/>
              <a:cs typeface="TH Sarabun New" panose="020B0500040200020003" pitchFamily="34" charset="-34"/>
            </a:endParaRP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55AB4FD-4A3D-4F0B-9554-26F8169A26A8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19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630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D8F688E-9E5D-4E88-9F5A-AEF5D541888D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2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8238" y="0"/>
            <a:ext cx="5416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คู่มือการประกันคุณภาพการศึกษา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CUPT QA 2558-2560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199" y="376372"/>
            <a:ext cx="4291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เกณฑ์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CUPT QA </a:t>
            </a:r>
            <a:r>
              <a:rPr lang="th-TH" sz="24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ระดับคณะ/สถาบัน</a:t>
            </a:r>
            <a:endParaRPr lang="en-US" sz="2400" u="sng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937307"/>
              </p:ext>
            </p:extLst>
          </p:nvPr>
        </p:nvGraphicFramePr>
        <p:xfrm>
          <a:off x="249199" y="838037"/>
          <a:ext cx="5509049" cy="5397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9049"/>
              </a:tblGrid>
              <a:tr h="252452">
                <a:tc>
                  <a:txBody>
                    <a:bodyPr/>
                    <a:lstStyle/>
                    <a:p>
                      <a:pPr indent="-8890" algn="ctr">
                        <a:spcAft>
                          <a:spcPts val="0"/>
                        </a:spcAft>
                      </a:pPr>
                      <a:r>
                        <a:rPr lang="th-TH" sz="1800" kern="50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องค์ประกอบ </a:t>
                      </a:r>
                      <a:r>
                        <a:rPr lang="en-US" sz="1800" kern="50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CUPT QA </a:t>
                      </a:r>
                      <a:r>
                        <a:rPr lang="th-TH" sz="1800" kern="50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ระดับคณะและสถาบัน</a:t>
                      </a:r>
                      <a:endParaRPr lang="en-US" sz="1800" kern="50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187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โครงร่างองค์กร (</a:t>
                      </a:r>
                      <a:r>
                        <a:rPr lang="en-US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Organization Profile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187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kern="50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ตัวบ่งชี้หลัก</a:t>
                      </a:r>
                      <a:r>
                        <a:rPr lang="en-US" sz="1600" kern="50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(Core Indicators) </a:t>
                      </a:r>
                      <a:r>
                        <a:rPr lang="th-TH" sz="1600" kern="50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ระดับคณะและสถาบัน</a:t>
                      </a:r>
                      <a:endParaRPr lang="en-US" sz="1600" kern="50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187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C.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th-TH" sz="1600" kern="5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รับและการสำเร็จการศึกษาของนิสิตนักศึกษา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375940">
                <a:tc>
                  <a:txBody>
                    <a:bodyPr/>
                    <a:lstStyle/>
                    <a:p>
                      <a:pPr marL="444500" indent="-444500"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C.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th-TH" sz="1600" kern="5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ได้งานทำของบัณฑิต หรือการใช้ประโยชน์ในการประกอบวิชาชีพ 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187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C.3</a:t>
                      </a:r>
                      <a:r>
                        <a:rPr lang="th-TH" sz="1600" kern="5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คุณภาพ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บัณฑิต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352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C.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th-TH" sz="1600" kern="5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ผลงาน</a:t>
                      </a:r>
                      <a:r>
                        <a:rPr lang="th-TH" sz="1600" b="1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ผู้เรียน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187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C.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th-TH" sz="1600" kern="5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คุณสมบัติ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ของอาจารย์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249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C.6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kern="5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ผลงาน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วิชาการของอาจารย์ประจำและนักวิจัย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187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C.7</a:t>
                      </a:r>
                      <a:r>
                        <a:rPr lang="th-TH" sz="1600" kern="5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กำกับมาตรฐานหลักสูตร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916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C.8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kern="5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บริหารและจัดการของผู้บริหารมหาวิทยาลัย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074738" indent="-1074738">
                        <a:spcAft>
                          <a:spcPts val="0"/>
                        </a:spcAft>
                      </a:pP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</a:t>
                      </a:r>
                      <a:r>
                        <a:rPr lang="en-US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C.8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.1</a:t>
                      </a:r>
                      <a:r>
                        <a:rPr lang="th-TH" sz="1600" kern="5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ปฏิบัติตามบทบาทหน้าที่ของสภามหาวิทยาลัย/กรรมการประจำคณะ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074738" indent="-1074738">
                        <a:spcAft>
                          <a:spcPts val="0"/>
                        </a:spcAft>
                      </a:pP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</a:t>
                      </a:r>
                      <a:r>
                        <a:rPr lang="en-US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C.8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.2</a:t>
                      </a:r>
                      <a:r>
                        <a:rPr lang="th-TH" sz="1600" kern="5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ปฏิบัติตามบทบาทหน้าที่ของผู้บริหารสถาบัน/ผู้บริหารคณะ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375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.9</a:t>
                      </a:r>
                      <a:r>
                        <a:rPr lang="th-TH" sz="1600" kern="5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</a:t>
                      </a:r>
                      <a:r>
                        <a:rPr lang="th-TH" sz="1600" b="1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บริหาร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และจัดการของผู้บริหารคณะ/สถาบัน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187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C.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lang="th-TH" sz="1600" kern="5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บุคลากร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ได้รับการพัฒนา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187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C.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r>
                        <a:rPr lang="th-TH" sz="1600" kern="5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ข้อมูล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ป้อนกลับจากผู้มีส่วนได้ส่วนเสีย 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187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C.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r>
                        <a:rPr lang="th-TH" sz="1600" kern="5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บริการวิชาการแก่สังคมของคณะและสถาบัน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187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C.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r>
                        <a:rPr lang="th-TH" sz="1600" kern="5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</a:t>
                      </a:r>
                      <a:r>
                        <a:rPr lang="th-TH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ส่งเสริมสนับสนุนศิลปะและวัฒนธรรม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64321"/>
              </p:ext>
            </p:extLst>
          </p:nvPr>
        </p:nvGraphicFramePr>
        <p:xfrm>
          <a:off x="5894173" y="1501345"/>
          <a:ext cx="3249827" cy="195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9827"/>
              </a:tblGrid>
              <a:tr h="187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kern="50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</a:t>
                      </a:r>
                      <a:r>
                        <a:rPr lang="th-TH" sz="1600" kern="50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บ่งชี้เลือก </a:t>
                      </a:r>
                      <a:r>
                        <a:rPr lang="en-US" sz="1600" kern="50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en-US" sz="1600" kern="50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1600" kern="50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(Selective</a:t>
                      </a:r>
                      <a:r>
                        <a:rPr lang="en-US" sz="1600" kern="50" baseline="0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kern="50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Indicators) </a:t>
                      </a:r>
                      <a:br>
                        <a:rPr lang="en-US" sz="1600" kern="50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600" kern="50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</a:t>
                      </a:r>
                      <a:r>
                        <a:rPr lang="th-TH" sz="1600" kern="50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คณะและสถาบัน</a:t>
                      </a:r>
                      <a:endParaRPr lang="en-US" sz="1600" kern="50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187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r>
                        <a:rPr lang="en-US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204711">
                <a:tc>
                  <a:txBody>
                    <a:bodyPr/>
                    <a:lstStyle/>
                    <a:p>
                      <a:pPr marL="444500" indent="-444500"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r>
                        <a:rPr lang="en-US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187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S.3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174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r>
                        <a:rPr lang="en-US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  <a:tr h="187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r>
                        <a:rPr lang="en-US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th-TH" sz="1600" kern="5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1600" kern="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2867" marR="5286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SimSun"/>
                <a:cs typeface="TH SarabunPSK"/>
              </a:rPr>
              <a:t>S.5</a:t>
            </a:r>
            <a:endParaRPr lang="en-US" dirty="0">
              <a:effectLst/>
              <a:latin typeface="TH Sarabun New" panose="020B0500040200020003" pitchFamily="34" charset="-34"/>
              <a:ea typeface="Times New Roman"/>
              <a:cs typeface="TH Sarabun New" panose="020B0500040200020003" pitchFamily="34" charset="-34"/>
            </a:endParaRP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55AB4FD-4A3D-4F0B-9554-26F8169A26A8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20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4812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7AE52C3-5565-4667-BF00-52307F593F96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21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826770"/>
            <a:ext cx="9144000" cy="1143000"/>
          </a:xfrm>
        </p:spPr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FFC000"/>
                </a:solidFill>
                <a:latin typeface="Arial"/>
                <a:ea typeface="Times New Roman"/>
                <a:cs typeface="Arial"/>
              </a:rPr>
              <a:t>Thank You</a:t>
            </a:r>
            <a:r>
              <a:rPr lang="en-US" sz="2000" dirty="0">
                <a:latin typeface="Arial"/>
                <a:ea typeface="Times New Roman"/>
                <a:cs typeface="TH SarabunPSK"/>
              </a:rPr>
              <a:t/>
            </a:r>
            <a:br>
              <a:rPr lang="en-US" sz="2000" dirty="0">
                <a:latin typeface="Arial"/>
                <a:ea typeface="Times New Roman"/>
                <a:cs typeface="TH SarabunPSK"/>
              </a:rPr>
            </a:br>
            <a:r>
              <a:rPr lang="th-TH" dirty="0" smtClean="0">
                <a:solidFill>
                  <a:srgbClr val="0070C0"/>
                </a:solidFill>
                <a:latin typeface="TH Sarabun New" panose="020B0500040200020003" pitchFamily="34" charset="-34"/>
                <a:ea typeface="Times New Roman"/>
                <a:cs typeface="TH Sarabun New" panose="020B0500040200020003" pitchFamily="34" charset="-34"/>
              </a:rPr>
              <a:t>ขอบคุณครับ</a:t>
            </a:r>
            <a:r>
              <a:rPr lang="en-US" dirty="0" smtClean="0">
                <a:solidFill>
                  <a:srgbClr val="0070C0"/>
                </a:solidFill>
                <a:latin typeface="TH Sarabun New" panose="020B0500040200020003" pitchFamily="34" charset="-34"/>
                <a:ea typeface="Times New Roman"/>
                <a:cs typeface="TH Sarabun New" panose="020B0500040200020003" pitchFamily="34" charset="-34"/>
              </a:rPr>
              <a:t>/</a:t>
            </a:r>
            <a:r>
              <a:rPr lang="th-TH" smtClean="0">
                <a:solidFill>
                  <a:srgbClr val="0070C0"/>
                </a:solidFill>
                <a:latin typeface="TH Sarabun New" panose="020B0500040200020003" pitchFamily="34" charset="-34"/>
                <a:ea typeface="Times New Roman"/>
                <a:cs typeface="TH Sarabun New" panose="020B0500040200020003" pitchFamily="34" charset="-34"/>
              </a:rPr>
              <a:t>ค่ะ</a:t>
            </a:r>
            <a:endParaRPr lang="en-GB" altLang="en-US" dirty="0" smtClean="0">
              <a:solidFill>
                <a:srgbClr val="0070C0"/>
              </a:solidFill>
              <a:latin typeface="TH Sarabun New" panose="020B0500040200020003" pitchFamily="34" charset="-34"/>
              <a:ea typeface="ＭＳ Ｐゴシック" pitchFamily="34" charset="-128"/>
              <a:cs typeface="TH Sarabun New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SimSun"/>
                <a:cs typeface="TH SarabunPSK"/>
              </a:rPr>
              <a:t>C.1 </a:t>
            </a:r>
            <a:r>
              <a:rPr lang="th-TH" dirty="0">
                <a:latin typeface="TH Sarabun New" panose="020B0500040200020003" pitchFamily="34" charset="-34"/>
                <a:ea typeface="SimSun"/>
                <a:cs typeface="TH Sarabun New" panose="020B0500040200020003" pitchFamily="34" charset="-34"/>
              </a:rPr>
              <a:t>การรับและการสำเร็จการศึกษาของนิสิตนักศึกษา</a:t>
            </a:r>
            <a:endParaRPr lang="th-TH" altLang="en-US" dirty="0">
              <a:ea typeface="ＭＳ Ｐゴシック" pitchFamily="34" charset="-128"/>
            </a:endParaRPr>
          </a:p>
        </p:txBody>
      </p:sp>
      <p:sp>
        <p:nvSpPr>
          <p:cNvPr id="18434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18435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630A2BE-1AF8-480E-B0C1-DE1560C40280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3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SimSun"/>
                <a:cs typeface="TH SarabunPSK"/>
              </a:rPr>
              <a:t>C.2 </a:t>
            </a:r>
            <a:r>
              <a:rPr lang="th-TH" dirty="0">
                <a:latin typeface="TH Sarabun New" panose="020B0500040200020003" pitchFamily="34" charset="-34"/>
                <a:ea typeface="DejaVu Sans"/>
                <a:cs typeface="TH Sarabun New" panose="020B0500040200020003" pitchFamily="34" charset="-34"/>
              </a:rPr>
              <a:t>การได้งานทำของบัณฑิต หรือการใช้ประโยชน์ในการประกอบวิชาชีพ </a:t>
            </a:r>
            <a:endParaRPr lang="en-US" sz="3200" dirty="0">
              <a:effectLst/>
              <a:latin typeface="TH Sarabun New" panose="020B0500040200020003" pitchFamily="34" charset="-34"/>
              <a:ea typeface="Times New Roman"/>
              <a:cs typeface="TH Sarabun New" panose="020B0500040200020003" pitchFamily="34" charset="-34"/>
            </a:endParaRPr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544A520-DE1D-4AF6-B718-A52B8FF7FFCB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4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11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SimSun"/>
                <a:cs typeface="TH SarabunPSK"/>
              </a:rPr>
              <a:t>C.3 </a:t>
            </a:r>
            <a:r>
              <a:rPr lang="th-TH" dirty="0" smtClean="0">
                <a:ea typeface="SimSun"/>
                <a:cs typeface="TH SarabunPSK"/>
              </a:rPr>
              <a:t>คุณภาพ</a:t>
            </a:r>
            <a:r>
              <a:rPr lang="th-TH" dirty="0">
                <a:ea typeface="SimSun"/>
                <a:cs typeface="TH SarabunPSK"/>
              </a:rPr>
              <a:t>บัณฑิต</a:t>
            </a:r>
            <a:endParaRPr lang="en-US" dirty="0">
              <a:effectLst/>
              <a:latin typeface="TH Sarabun New" panose="020B0500040200020003" pitchFamily="34" charset="-34"/>
              <a:ea typeface="Times New Roman"/>
              <a:cs typeface="TH Sarabun New" panose="020B0500040200020003" pitchFamily="34" charset="-34"/>
            </a:endParaRPr>
          </a:p>
        </p:txBody>
      </p:sp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66D7577-5282-4D18-8F38-268BE6B94435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5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1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12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SimSun"/>
                <a:cs typeface="TH SarabunPSK"/>
              </a:rPr>
              <a:t>C.4 </a:t>
            </a:r>
            <a:r>
              <a:rPr lang="th-TH" dirty="0" smtClean="0">
                <a:ea typeface="SimSun"/>
                <a:cs typeface="TH SarabunPSK"/>
              </a:rPr>
              <a:t>ผลงาน</a:t>
            </a:r>
            <a:r>
              <a:rPr lang="th-TH" dirty="0">
                <a:ea typeface="SimSun"/>
                <a:cs typeface="TH SarabunPSK"/>
              </a:rPr>
              <a:t>ของผู้เรียน</a:t>
            </a:r>
            <a:endParaRPr lang="en-US" dirty="0">
              <a:effectLst/>
              <a:latin typeface="TH Sarabun New" panose="020B0500040200020003" pitchFamily="34" charset="-34"/>
              <a:ea typeface="Times New Roman"/>
              <a:cs typeface="TH Sarabun New" panose="020B0500040200020003" pitchFamily="34" charset="-34"/>
            </a:endParaRP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D67A4AA-5537-4755-A898-E7A535D43E78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6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SimSun"/>
                <a:cs typeface="TH SarabunPSK"/>
              </a:rPr>
              <a:t>C.5 </a:t>
            </a:r>
            <a:r>
              <a:rPr lang="th-TH" dirty="0" smtClean="0">
                <a:ea typeface="SimSun"/>
                <a:cs typeface="TH SarabunPSK"/>
              </a:rPr>
              <a:t>คุณสมบัติ</a:t>
            </a:r>
            <a:r>
              <a:rPr lang="th-TH" dirty="0">
                <a:ea typeface="SimSun"/>
                <a:cs typeface="TH SarabunPSK"/>
              </a:rPr>
              <a:t>ของอาจารย์</a:t>
            </a:r>
            <a:endParaRPr lang="en-US" dirty="0">
              <a:effectLst/>
              <a:latin typeface="TH Sarabun New" panose="020B0500040200020003" pitchFamily="34" charset="-34"/>
              <a:ea typeface="Times New Roman"/>
              <a:cs typeface="TH Sarabun New" panose="020B0500040200020003" pitchFamily="34" charset="-34"/>
            </a:endParaRP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A275126-AF0D-4A4A-A415-951609B387F9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7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11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SimSun"/>
                <a:cs typeface="TH SarabunPSK"/>
              </a:rPr>
              <a:t>C.6 </a:t>
            </a:r>
            <a:r>
              <a:rPr lang="th-TH" dirty="0" smtClean="0">
                <a:ea typeface="SimSun"/>
                <a:cs typeface="TH SarabunPSK"/>
              </a:rPr>
              <a:t>ผลงาน</a:t>
            </a:r>
            <a:r>
              <a:rPr lang="th-TH" dirty="0">
                <a:ea typeface="SimSun"/>
                <a:cs typeface="TH SarabunPSK"/>
              </a:rPr>
              <a:t>วิชาการของอาจารย์ประจำและนักวิจัย</a:t>
            </a:r>
            <a:endParaRPr lang="en-US" sz="3200" dirty="0">
              <a:effectLst/>
              <a:latin typeface="TH Sarabun New" panose="020B0500040200020003" pitchFamily="34" charset="-34"/>
              <a:ea typeface="Times New Roman"/>
              <a:cs typeface="TH Sarabun New" panose="020B0500040200020003" pitchFamily="34" charset="-34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67EC34F-9FF0-424B-9107-2C3C50839D11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8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SimSun"/>
                <a:cs typeface="TH SarabunPSK"/>
              </a:rPr>
              <a:t>C.7 </a:t>
            </a:r>
            <a:r>
              <a:rPr lang="th-TH" dirty="0" smtClean="0">
                <a:ea typeface="SimSun"/>
                <a:cs typeface="TH SarabunPSK"/>
              </a:rPr>
              <a:t>การ</a:t>
            </a:r>
            <a:r>
              <a:rPr lang="th-TH" dirty="0">
                <a:ea typeface="SimSun"/>
                <a:cs typeface="TH SarabunPSK"/>
              </a:rPr>
              <a:t>กำกับมาตรฐานหลักสูตร</a:t>
            </a:r>
            <a:endParaRPr lang="en-US" sz="3200" dirty="0">
              <a:effectLst/>
              <a:latin typeface="TH Sarabun New" panose="020B0500040200020003" pitchFamily="34" charset="-34"/>
              <a:ea typeface="Times New Roman"/>
              <a:cs typeface="TH Sarabun New" panose="020B0500040200020003" pitchFamily="34" charset="-34"/>
            </a:endParaRP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6BBDE82-75AC-4DB7-A5C5-A2671296A8E9}" type="slidenum">
              <a:rPr lang="en-US" altLang="en-US" sz="1400">
                <a:solidFill>
                  <a:schemeClr val="bg1"/>
                </a:solidFill>
                <a:latin typeface="Myriad Pro" pitchFamily="34" charset="0"/>
              </a:rPr>
              <a:pPr eaLnBrk="1" hangingPunct="1"/>
              <a:t>9</a:t>
            </a:fld>
            <a:endParaRPr lang="en-US" altLang="en-US" sz="140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86725" cy="2833688"/>
          </a:xfrm>
        </p:spPr>
        <p:txBody>
          <a:bodyPr/>
          <a:lstStyle/>
          <a:p>
            <a:r>
              <a:rPr lang="th-TH" altLang="en-US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จุดแข็ง</a:t>
            </a:r>
            <a:r>
              <a:rPr lang="th-TH" altLang="en-US" sz="1600" dirty="0" smtClean="0">
                <a:latin typeface="TH Sarabun New" panose="020B0500040200020003" pitchFamily="34" charset="-34"/>
                <a:ea typeface="ＭＳ Ｐゴシック" pitchFamily="34" charset="-128"/>
                <a:cs typeface="TH Sarabun New" panose="020B0500040200020003" pitchFamily="34" charset="-34"/>
              </a:rPr>
              <a:t> </a:t>
            </a:r>
            <a:r>
              <a:rPr lang="th-TH" altLang="en-US" sz="1600" dirty="0" smtClean="0">
                <a:latin typeface="Arial" panose="020B0604020202020204" pitchFamily="34" charset="0"/>
                <a:ea typeface="ＭＳ Ｐゴシック" pitchFamily="34" charset="-128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Strengths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457200" y="4051300"/>
            <a:ext cx="8213725" cy="2322513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เรื่องที่สามารถปรับปรุง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altLang="en-US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Areas for Improvement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 smtClean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</a:p>
          <a:p>
            <a:pPr marL="800100" lvl="1" indent="-342900">
              <a:buFontTx/>
              <a:buAutoNum type="alphaLcParenR"/>
            </a:pPr>
            <a:r>
              <a:rPr lang="en-US" altLang="en-US" sz="1800" dirty="0">
                <a:latin typeface="TH Sarabun New" panose="020B0500040200020003" pitchFamily="34" charset="-34"/>
                <a:ea typeface="Arial" pitchFamily="34" charset="0"/>
                <a:cs typeface="TH Sarabun New" panose="020B0500040200020003" pitchFamily="34" charset="-34"/>
              </a:rPr>
              <a:t>.</a:t>
            </a:r>
            <a:endParaRPr lang="en-GB" altLang="en-US" sz="1800" dirty="0" smtClean="0">
              <a:latin typeface="TH Sarabun New" panose="020B0500040200020003" pitchFamily="34" charset="-34"/>
              <a:ea typeface="Arial" pitchFamily="34" charset="0"/>
              <a:cs typeface="TH Sarabun New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7215</TotalTime>
  <Words>627</Words>
  <Application>Microsoft Office PowerPoint</Application>
  <PresentationFormat>On-screen Show (4:3)</PresentationFormat>
  <Paragraphs>177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MS PGothic</vt:lpstr>
      <vt:lpstr>SimSun</vt:lpstr>
      <vt:lpstr>Arial</vt:lpstr>
      <vt:lpstr>Calibri</vt:lpstr>
      <vt:lpstr>DejaVu Sans</vt:lpstr>
      <vt:lpstr>Myriad Pro</vt:lpstr>
      <vt:lpstr>Tahoma</vt:lpstr>
      <vt:lpstr>TH Sarabun New</vt:lpstr>
      <vt:lpstr>TH SarabunPSK</vt:lpstr>
      <vt:lpstr>Times New Roman</vt:lpstr>
      <vt:lpstr>Default Design</vt:lpstr>
      <vt:lpstr> ผลการประเมินเบื้องต้น ระดับคณะ/สถาบัน ชื่อคณะ และ/หรือ ชื่อสถาบัน  วันที่</vt:lpstr>
      <vt:lpstr>PowerPoint Presentation</vt:lpstr>
      <vt:lpstr>C.1 การรับและการสำเร็จการศึกษาของนิสิตนักศึกษา</vt:lpstr>
      <vt:lpstr>C.2 การได้งานทำของบัณฑิต หรือการใช้ประโยชน์ในการประกอบวิชาชีพ </vt:lpstr>
      <vt:lpstr>C.3 คุณภาพบัณฑิต</vt:lpstr>
      <vt:lpstr>C.4 ผลงานของผู้เรียน</vt:lpstr>
      <vt:lpstr>C.5 คุณสมบัติของอาจารย์</vt:lpstr>
      <vt:lpstr>C.6 ผลงานวิชาการของอาจารย์ประจำและนักวิจัย</vt:lpstr>
      <vt:lpstr>C.7 การกำกับมาตรฐานหลักสูตร</vt:lpstr>
      <vt:lpstr>C.8 การบริหารและจัดการของผู้บริหารมหาวิทยาลัย</vt:lpstr>
      <vt:lpstr>C.9 ผลการบริหารและจัดการของผู้บริหารคณะ/สถาบัน</vt:lpstr>
      <vt:lpstr>C.10 บุคลากรได้รับการพัฒนา</vt:lpstr>
      <vt:lpstr>C.11 ข้อมูลป้อนกลับจากผู้มีส่วนได้ส่วนเสีย </vt:lpstr>
      <vt:lpstr>C.12 การส่งเสริมสนับสนุนศิลปะและวัฒนธรรม</vt:lpstr>
      <vt:lpstr>C.13 การบริการวิชาการแก่สังคมของคณะและสถาบัน</vt:lpstr>
      <vt:lpstr>S.1</vt:lpstr>
      <vt:lpstr>S.2</vt:lpstr>
      <vt:lpstr>S.3</vt:lpstr>
      <vt:lpstr>S.4</vt:lpstr>
      <vt:lpstr>S.5</vt:lpstr>
      <vt:lpstr>Thank You ขอบคุณครับ/ค่ะ</vt:lpstr>
    </vt:vector>
  </TitlesOfParts>
  <Company>NUS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Workshop for New AUN QA Assessors</dc:title>
  <dc:creator>oqmocb</dc:creator>
  <cp:lastModifiedBy>Kamolwan Lueprasert</cp:lastModifiedBy>
  <cp:revision>780</cp:revision>
  <dcterms:created xsi:type="dcterms:W3CDTF">2005-01-04T02:20:09Z</dcterms:created>
  <dcterms:modified xsi:type="dcterms:W3CDTF">2016-08-02T11:04:23Z</dcterms:modified>
</cp:coreProperties>
</file>